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14" r:id="rId2"/>
    <p:sldId id="340" r:id="rId3"/>
    <p:sldId id="263" r:id="rId4"/>
    <p:sldId id="343" r:id="rId5"/>
    <p:sldId id="339" r:id="rId6"/>
    <p:sldId id="341" r:id="rId7"/>
    <p:sldId id="342" r:id="rId8"/>
    <p:sldId id="298" r:id="rId9"/>
    <p:sldId id="288" r:id="rId10"/>
    <p:sldId id="344" r:id="rId11"/>
    <p:sldId id="315" r:id="rId12"/>
    <p:sldId id="329" r:id="rId13"/>
    <p:sldId id="261" r:id="rId14"/>
    <p:sldId id="259" r:id="rId15"/>
    <p:sldId id="257" r:id="rId16"/>
    <p:sldId id="258" r:id="rId17"/>
    <p:sldId id="265" r:id="rId18"/>
    <p:sldId id="316" r:id="rId19"/>
    <p:sldId id="331" r:id="rId20"/>
    <p:sldId id="268" r:id="rId21"/>
    <p:sldId id="271" r:id="rId22"/>
    <p:sldId id="267" r:id="rId23"/>
    <p:sldId id="266" r:id="rId24"/>
    <p:sldId id="270" r:id="rId25"/>
    <p:sldId id="317" r:id="rId26"/>
    <p:sldId id="332" r:id="rId27"/>
    <p:sldId id="283" r:id="rId28"/>
    <p:sldId id="269" r:id="rId29"/>
    <p:sldId id="277" r:id="rId30"/>
    <p:sldId id="282" r:id="rId31"/>
    <p:sldId id="278" r:id="rId32"/>
    <p:sldId id="318" r:id="rId33"/>
    <p:sldId id="330" r:id="rId34"/>
    <p:sldId id="280" r:id="rId35"/>
    <p:sldId id="285" r:id="rId36"/>
    <p:sldId id="284" r:id="rId37"/>
    <p:sldId id="260" r:id="rId38"/>
    <p:sldId id="286" r:id="rId39"/>
    <p:sldId id="324" r:id="rId40"/>
    <p:sldId id="338" r:id="rId41"/>
    <p:sldId id="313" r:id="rId42"/>
    <p:sldId id="292" r:id="rId43"/>
    <p:sldId id="345" r:id="rId44"/>
    <p:sldId id="319" r:id="rId45"/>
    <p:sldId id="335" r:id="rId46"/>
    <p:sldId id="297" r:id="rId47"/>
    <p:sldId id="299" r:id="rId48"/>
    <p:sldId id="300" r:id="rId49"/>
    <p:sldId id="301" r:id="rId50"/>
    <p:sldId id="302" r:id="rId51"/>
    <p:sldId id="320" r:id="rId52"/>
    <p:sldId id="336" r:id="rId53"/>
    <p:sldId id="303" r:id="rId54"/>
    <p:sldId id="304" r:id="rId55"/>
    <p:sldId id="305" r:id="rId56"/>
    <p:sldId id="306" r:id="rId57"/>
    <p:sldId id="311" r:id="rId58"/>
    <p:sldId id="321" r:id="rId59"/>
    <p:sldId id="334" r:id="rId60"/>
    <p:sldId id="307" r:id="rId61"/>
    <p:sldId id="308" r:id="rId62"/>
    <p:sldId id="309" r:id="rId63"/>
    <p:sldId id="310" r:id="rId64"/>
    <p:sldId id="312" r:id="rId65"/>
    <p:sldId id="325" r:id="rId66"/>
    <p:sldId id="337" r:id="rId67"/>
    <p:sldId id="346" r:id="rId68"/>
    <p:sldId id="347" r:id="rId69"/>
    <p:sldId id="348" r:id="rId70"/>
    <p:sldId id="349" r:id="rId71"/>
    <p:sldId id="328" r:id="rId72"/>
    <p:sldId id="350" r:id="rId73"/>
  </p:sldIdLst>
  <p:sldSz cx="9144000" cy="5143500" type="screen16x9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1803"/>
    <a:srgbClr val="000000"/>
    <a:srgbClr val="1C5A26"/>
    <a:srgbClr val="16461E"/>
    <a:srgbClr val="CC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060" autoAdjust="0"/>
  </p:normalViewPr>
  <p:slideViewPr>
    <p:cSldViewPr>
      <p:cViewPr varScale="1">
        <p:scale>
          <a:sx n="126" d="100"/>
          <a:sy n="126" d="100"/>
        </p:scale>
        <p:origin x="23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F2A0D-A5B7-4A08-B9C6-B42FE976968C}" type="datetimeFigureOut">
              <a:rPr lang="pl-PL" smtClean="0"/>
              <a:t>2019-07-23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13158-B651-4D1F-9B83-3B5FA5ADDB5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263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13158-B651-4D1F-9B83-3B5FA5ADDB5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68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13158-B651-4D1F-9B83-3B5FA5ADDB5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53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72C62-7FFE-4CFE-8B7D-7B9F37F5D6CB}" type="datetimeFigureOut">
              <a:rPr lang="pl-PL" smtClean="0"/>
              <a:pPr/>
              <a:t>2019-07-23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D65C5-DBB8-4666-81EA-420B941C7617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69508"/>
            <a:ext cx="7128792" cy="1141521"/>
          </a:xfrm>
          <a:prstGeom prst="rect">
            <a:avLst/>
          </a:prstGeom>
        </p:spPr>
      </p:pic>
      <p:pic>
        <p:nvPicPr>
          <p:cNvPr id="7" name="Obraz 6" descr="panor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761"/>
            <a:ext cx="7773868" cy="1479869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50022" y="2427734"/>
            <a:ext cx="8352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Materiał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opracowany przez  Towarzystwo Przyjaciół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Drzewicy.</a:t>
            </a:r>
            <a:r>
              <a:rPr lang="pl-PL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Instytucja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Zarządzająca PROW 2014-2020 – Minister Rolnictwa i Rozwoju Wsi.</a:t>
            </a:r>
          </a:p>
          <a:p>
            <a:pPr algn="ctr"/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„Europejski Fundusz Rolny na rzecz Rozwoju Obszarów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Wiejskich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: Europa inwestująca w obszary wiejskie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”.</a:t>
            </a:r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Materiał współfinansowany ze środków Unii Europejskiej w ramach działania </a:t>
            </a:r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19.</a:t>
            </a:r>
          </a:p>
          <a:p>
            <a:pPr algn="ctr"/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„Wsparcie dla rozwoju lokalnego </a:t>
            </a:r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 </a:t>
            </a: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ramach inicjatywy LEADER” </a:t>
            </a:r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Programu </a:t>
            </a: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Rozwoju Obszarów Wiejskich na lata 2014-2020. </a:t>
            </a:r>
          </a:p>
          <a:p>
            <a:pPr algn="ctr"/>
            <a:endParaRPr lang="pl-PL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950212" y="1797465"/>
            <a:ext cx="28825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PODSUMOWANIE PROJEKTU</a:t>
            </a:r>
          </a:p>
          <a:p>
            <a:pPr algn="ctr"/>
            <a:endParaRPr lang="pl-P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Autor: Anna Woźniak</a:t>
            </a:r>
          </a:p>
          <a:p>
            <a:pPr algn="ctr"/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29.06.2019r.</a:t>
            </a:r>
            <a:endParaRPr lang="pl-PL" sz="11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7504" y="115652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accent2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entury Gothic" pitchFamily="34" charset="0"/>
              </a:rPr>
              <a:t>„BUDOWANIE TOŻSAMOŚCI HISTORYCZNEJ WŚRÓD MIESZKAŃCÓW </a:t>
            </a:r>
          </a:p>
          <a:p>
            <a:pPr algn="ctr"/>
            <a:r>
              <a:rPr lang="pl-PL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accent2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entury Gothic" pitchFamily="34" charset="0"/>
              </a:rPr>
              <a:t>OBSZARU DZIAŁANIA LGD STOWARZYSZENIA DOLINA PILICY”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306"/>
            <a:ext cx="9144000" cy="17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6944"/>
            <a:ext cx="9217024" cy="545207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55576" y="195486"/>
            <a:ext cx="76328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331803"/>
                </a:solidFill>
                <a:latin typeface="Century Gothic" pitchFamily="34" charset="0"/>
              </a:rPr>
              <a:t>Konkurs </a:t>
            </a:r>
            <a:r>
              <a:rPr lang="pl-PL" sz="1400" b="1" dirty="0" smtClean="0">
                <a:solidFill>
                  <a:srgbClr val="331803"/>
                </a:solidFill>
                <a:latin typeface="Century Gothic" pitchFamily="34" charset="0"/>
              </a:rPr>
              <a:t>był adresowany </a:t>
            </a:r>
            <a:r>
              <a:rPr lang="pl-PL" sz="1400" b="1" dirty="0">
                <a:solidFill>
                  <a:srgbClr val="331803"/>
                </a:solidFill>
                <a:latin typeface="Century Gothic" pitchFamily="34" charset="0"/>
              </a:rPr>
              <a:t>do mieszkańców Gminy Drzewica. </a:t>
            </a:r>
            <a:endParaRPr lang="pl-PL" sz="14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endParaRPr lang="pl-PL" sz="1400" dirty="0">
              <a:solidFill>
                <a:srgbClr val="331803"/>
              </a:solidFill>
              <a:latin typeface="Century Gothic" pitchFamily="34" charset="0"/>
            </a:endParaRPr>
          </a:p>
          <a:p>
            <a:r>
              <a:rPr lang="pl-PL" sz="1400" b="1" u="sng" dirty="0">
                <a:solidFill>
                  <a:srgbClr val="331803"/>
                </a:solidFill>
                <a:latin typeface="Century Gothic" pitchFamily="34" charset="0"/>
              </a:rPr>
              <a:t>Celem konkursu było</a:t>
            </a:r>
            <a:r>
              <a:rPr lang="pl-PL" sz="1400" b="1" u="sng" dirty="0" smtClean="0">
                <a:solidFill>
                  <a:srgbClr val="331803"/>
                </a:solidFill>
                <a:latin typeface="Century Gothic" pitchFamily="34" charset="0"/>
              </a:rPr>
              <a:t>:</a:t>
            </a:r>
            <a:endParaRPr lang="pl-PL" sz="1400" b="1" dirty="0">
              <a:solidFill>
                <a:srgbClr val="331803"/>
              </a:solidFill>
              <a:latin typeface="Century Gothic" pitchFamily="34" charset="0"/>
            </a:endParaRP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Pobudzanie wrażliwości i aktywności twórczej w dziedzinie plastyki,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Promowanie wśród dzieci i młodzieży idei patriotyzmu,  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Kształtowanie poczucia świadomości narodowej i szacunku wobec własnego państwa,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Kształtowanie poczucia silnej więzi emocjonalnej, społecznej i kulturowej z własnym narodem, </a:t>
            </a:r>
            <a:b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</a:b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  z jego historią, tradycją i wartościami,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Utrwalanie poczucia dumy narodowej,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Aktywizacja lokalnej społeczności,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Rozwijanie zainteresowań historią i kulturą „dużej i małej Ojczyzny”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Budowanie uczuć przywiązania do rodzinnej miejscowości i kraju oraz szacunku dla w niej    </a:t>
            </a:r>
            <a:b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</a:b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  mieszkających</a:t>
            </a:r>
          </a:p>
          <a:p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 </a:t>
            </a:r>
          </a:p>
          <a:p>
            <a:r>
              <a:rPr lang="pl-PL" sz="1400" b="1" dirty="0">
                <a:solidFill>
                  <a:srgbClr val="331803"/>
                </a:solidFill>
                <a:latin typeface="Century Gothic" pitchFamily="34" charset="0"/>
              </a:rPr>
              <a:t>Spośród prac plastycznych Komisja konkursowa wybrała laureatów w 4 kategoriach wiekowych.</a:t>
            </a:r>
          </a:p>
          <a:p>
            <a:pPr algn="just"/>
            <a:endParaRPr lang="pl-PL" sz="14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marL="285750" indent="-285750" algn="ctr">
              <a:buFontTx/>
              <a:buChar char="-"/>
            </a:pP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4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-812626"/>
            <a:ext cx="10383954" cy="7272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256397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konkurs plastyczny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003798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Kiedy myślę, OJCZYZNA… ”</a:t>
            </a:r>
          </a:p>
          <a:p>
            <a:endParaRPr lang="pl-PL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  KATEGORIA: KLASY I-III</a:t>
            </a:r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IKTORIA KOLASA LAT 8 2011 DOMASZN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753878" y="753378"/>
            <a:ext cx="5143500" cy="3636745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5508104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3779912" y="0"/>
            <a:ext cx="162068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CC9900"/>
                </a:solidFill>
                <a:latin typeface="Century Gothic" pitchFamily="34" charset="0"/>
              </a:rPr>
              <a:t>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Wiktoria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Kolasa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20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I-III</a:t>
            </a:r>
            <a:endParaRPr lang="pl-PL" sz="20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Obraz 5" descr="MILENA CIBOROWSKA KL II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07504" y="0"/>
            <a:ext cx="1620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Milena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Ciborowska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20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I-III</a:t>
            </a:r>
            <a:endParaRPr lang="pl-PL" sz="20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HANIA WIKTOROWICZ IIB SP DRZEWICA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35506" y="-1064994"/>
            <a:ext cx="5143499" cy="7273488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III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Hanna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Wiktorowicz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20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I-III</a:t>
            </a:r>
            <a:endParaRPr lang="pl-PL" sz="20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Obraz 6" descr="KAMIL KĄDZIELA KL IIB SP DRZEWIC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7504" y="0"/>
            <a:ext cx="162068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Kamil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Kądziela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20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I-III</a:t>
            </a:r>
            <a:endParaRPr lang="pl-PL" sz="20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Obraz 6" descr="OLIWIA BĄBA KL II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7504" y="0"/>
            <a:ext cx="16206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Oliwia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Bąba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20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I-III</a:t>
            </a:r>
            <a:endParaRPr lang="pl-PL" sz="20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637243"/>
            <a:ext cx="9324528" cy="6521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257175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konkurs plastyczny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003798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Kiedy myślę, OJCZYZNA… ”</a:t>
            </a:r>
          </a:p>
          <a:p>
            <a:endParaRPr lang="pl-PL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  KATEGORIA: KLASY IV-VI</a:t>
            </a:r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420219"/>
            <a:ext cx="9937103" cy="609969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511152" y="987574"/>
            <a:ext cx="76328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Projekt: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„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Budowanie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tożsamości historycznej wśród mieszkańców obszaru działania LGD Stowarzyszenia Dolina Pilicy” </a:t>
            </a:r>
          </a:p>
          <a:p>
            <a:pPr algn="ctr">
              <a:lnSpc>
                <a:spcPct val="200000"/>
              </a:lnSpc>
            </a:pPr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został zrealizowany w okresie: </a:t>
            </a:r>
            <a:endParaRPr lang="pl-PL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pl-P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grudzień </a:t>
            </a:r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2018 – czerwiec 2019</a:t>
            </a:r>
          </a:p>
          <a:p>
            <a:pPr marL="285750" indent="-285750" algn="ctr">
              <a:buFontTx/>
              <a:buChar char="-"/>
            </a:pP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5237212" cy="41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AROL LARENTA IVA SP DRZEWIC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CC9900"/>
                </a:solidFill>
                <a:latin typeface="Century Gothic" pitchFamily="34" charset="0"/>
              </a:rPr>
              <a:t>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Karol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Larenta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IV-VI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LIWIA KOLASA UR 2009 DOMASZNO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790390" y="753377"/>
            <a:ext cx="5143499" cy="3636744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5508104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779912" y="0"/>
            <a:ext cx="162068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Oliwia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Kolasa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IV-VI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ALEKSANDRA MYDŁOWSKA VIA SP DRZEWIC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III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Aleksandra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Mydłowska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IV-VI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DARIA KARPIŃSKA KLV PSP BIELINY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Daria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Karpińska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IV-VI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AGATA KARASIŃSKA VIB SP DRZEWIC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753877" y="753377"/>
            <a:ext cx="5143500" cy="3636745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5508104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779912" y="0"/>
            <a:ext cx="1620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Agata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Karasińska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KLASY IV-VI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016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566713"/>
            <a:ext cx="9433048" cy="6229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257175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konkurs plastyczny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003798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Kiedy myślę, OJCZYZNA… ”</a:t>
            </a:r>
          </a:p>
          <a:p>
            <a:endParaRPr lang="pl-PL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  KATEGORIA:  14-19 LAT</a:t>
            </a:r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ZOFIA GUBKA 2006R SP DRZEWICA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753879" y="753377"/>
            <a:ext cx="5143499" cy="3636744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5508104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779912" y="0"/>
            <a:ext cx="1620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CC9900"/>
                </a:solidFill>
                <a:latin typeface="Century Gothic" pitchFamily="34" charset="0"/>
              </a:rPr>
              <a:t>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Zofia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Gubka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JULIA BAKIEWICZ KL VII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Julia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Bąkiewicz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III miejsce</a:t>
            </a: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Amelia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Sadzikowska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67" y="0"/>
            <a:ext cx="7352845" cy="516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420219"/>
            <a:ext cx="9937103" cy="609969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619671" y="699542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Zadania realizowane w ramach projektu:</a:t>
            </a:r>
          </a:p>
          <a:p>
            <a:pPr algn="ctr"/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 algn="ctr">
              <a:buFontTx/>
              <a:buChar char="-"/>
            </a:pP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Rajd pieszy szlakiem „HUBALA”</a:t>
            </a:r>
          </a:p>
          <a:p>
            <a:pPr algn="ctr">
              <a:buFontTx/>
              <a:buChar char="-"/>
            </a:pPr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 algn="ctr">
              <a:buFontTx/>
              <a:buChar char="-"/>
            </a:pP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I Konkurs Poezji Niepodległościowej „ Dziękujemy za Niepodległość… ”</a:t>
            </a:r>
          </a:p>
          <a:p>
            <a:pPr algn="ctr">
              <a:buFontTx/>
              <a:buChar char="-"/>
            </a:pPr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Konkurs plastyczny „Kiedy myślę, OJCZYZNA…”</a:t>
            </a:r>
          </a:p>
          <a:p>
            <a:pPr marL="285750" indent="-285750" algn="ctr">
              <a:buFontTx/>
              <a:buChar char="-"/>
            </a:pPr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  <a:p>
            <a:pPr marL="285750" lvl="0" indent="-285750" algn="ctr">
              <a:buFontTx/>
              <a:buChar char="-"/>
            </a:pP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Spotkanie </a:t>
            </a:r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integracyjne podsumowujące projekt</a:t>
            </a:r>
          </a:p>
          <a:p>
            <a:pPr marL="285750" indent="-285750" algn="ctr">
              <a:buFontTx/>
              <a:buChar char="-"/>
            </a:pPr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635646"/>
            <a:ext cx="5831713" cy="4104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LA MAJCHEREK VIIB SP DRZEWICA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Majcherek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MARIA SERWAŃSKA VIIB SP DRZEWIC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Maria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Serwańska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2008" y="-740618"/>
            <a:ext cx="9324528" cy="6490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257175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konkurs plastyczny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003798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Kiedy myślę, OJCZYZNA… ”</a:t>
            </a:r>
          </a:p>
          <a:p>
            <a:endParaRPr lang="pl-PL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  KATEGORIA: OD 19 LAT</a:t>
            </a:r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IAŁEK EWA 1985R WTZ DRZEWICA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CC9900"/>
                </a:solidFill>
                <a:latin typeface="Century Gothic" pitchFamily="34" charset="0"/>
              </a:rPr>
              <a:t>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Ewa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Białek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ŁADYSŁAW-A GRABIK U3W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Władysława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Grabik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EWA KOC 1990R DRZEWIC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35506" y="-1064994"/>
            <a:ext cx="5143499" cy="7273488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III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Ewa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Koc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Łącznik prosty 16"/>
          <p:cNvCxnSpPr/>
          <p:nvPr/>
        </p:nvCxnSpPr>
        <p:spPr>
          <a:xfrm>
            <a:off x="5508104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779912" y="0"/>
            <a:ext cx="16206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Dominika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Stempniak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5" name="Obraz 14" descr="STĘPNIAK DOMINIKA 1996R WTZ DRZEW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753620" y="753118"/>
            <a:ext cx="5143499" cy="3637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WOJCIECH NITA 1977R WTZ DRZEWIC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475" y="0"/>
            <a:ext cx="7274525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Wojciech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Nita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5536" y="1203598"/>
            <a:ext cx="1944216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CC9900"/>
                </a:solidFill>
                <a:latin typeface="Century Gothic" pitchFamily="34" charset="0"/>
              </a:rPr>
              <a:t>I miejsca</a:t>
            </a: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Wiktoria Kolasa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I-III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Karol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Larenta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IV-VI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Zofia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Gubka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Ewa Białek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endParaRPr lang="pl-PL" sz="1400" b="1" dirty="0" smtClean="0">
              <a:solidFill>
                <a:srgbClr val="CC9900"/>
              </a:solidFill>
              <a:latin typeface="Century Gothic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41151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LAUREACI:</a:t>
            </a: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55776" y="1203598"/>
            <a:ext cx="1944216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miejsca</a:t>
            </a: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Milena Ciborowska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I-III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Oliwia Kolasa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IV-VI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Julia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Bąkiewicz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Władysława Grabik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226239"/>
            <a:ext cx="194421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331803"/>
                </a:solidFill>
                <a:latin typeface="Century Gothic" pitchFamily="34" charset="0"/>
              </a:rPr>
              <a:t>III miejsca</a:t>
            </a: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Hanna Wiktorowicz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I-III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Aleksandra Mydłowska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IV-VI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Amelia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Sadzikowska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Ewa Koc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732240" y="1203598"/>
            <a:ext cx="194421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1C5A26"/>
                </a:solidFill>
                <a:latin typeface="Century Gothic" pitchFamily="34" charset="0"/>
              </a:rPr>
              <a:t>wyróżnienia</a:t>
            </a:r>
          </a:p>
          <a:p>
            <a:pPr algn="ctr"/>
            <a:endParaRPr lang="pl-PL" sz="1600" b="1" dirty="0" smtClean="0">
              <a:solidFill>
                <a:srgbClr val="1C5A26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1C5A26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Kamil Kądziela</a:t>
            </a: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Oliwia Bąba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I-III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Daria Karpińska</a:t>
            </a: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Agata Karasińska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IV-VI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Ola Majcherek</a:t>
            </a: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Marysia Serwańska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Dominika Stempniak </a:t>
            </a: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Wojciech Nita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endParaRPr lang="pl-PL" sz="1600" b="1" dirty="0" smtClean="0">
              <a:solidFill>
                <a:srgbClr val="1C5A26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96602"/>
            <a:ext cx="9252520" cy="60325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21509" y="3885659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entury Gothic" pitchFamily="34" charset="0"/>
              </a:rPr>
              <a:t>Rajd pieszy </a:t>
            </a:r>
            <a:endParaRPr lang="pl-PL" sz="2400" dirty="0"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536" y="4399193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Szlakiem „Hubala”</a:t>
            </a:r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9"/>
          <a:stretch/>
        </p:blipFill>
        <p:spPr>
          <a:xfrm>
            <a:off x="4067944" y="361693"/>
            <a:ext cx="4829733" cy="456578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  <a:alpha val="64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82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24064" y="1813057"/>
            <a:ext cx="19442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Małgorzata Smolarek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IV-VI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27584" y="517778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NAGRODA DODATKOWA </a:t>
            </a:r>
          </a:p>
          <a:p>
            <a:pPr algn="ct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PRZEWODNICZĄCEJ TOWARZYSTWA PRZYJACIÓŁ DRZEWICY</a:t>
            </a:r>
            <a:endParaRPr lang="pl-PL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LAUREACI: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696928" y="1259059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Wiktoria Zawadzka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klasy IV-VI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300192" y="1779662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Maria Woźniak</a:t>
            </a:r>
          </a:p>
          <a:p>
            <a:pPr algn="ctr"/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</a:t>
            </a:r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5" y="2887658"/>
            <a:ext cx="2618843" cy="185167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36" y="2371232"/>
            <a:ext cx="1674616" cy="236809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00" y="2888606"/>
            <a:ext cx="2618844" cy="185167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514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5-06-1945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812626"/>
            <a:ext cx="9577064" cy="669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310774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I Konkurs Poezji Niepodległościowej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581603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Dziękujemy za Niepodległość…”</a:t>
            </a:r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Obraz 5" descr="polska puzl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0"/>
            <a:ext cx="3429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6944"/>
            <a:ext cx="9217024" cy="545207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39552" y="195486"/>
            <a:ext cx="80648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b="1" dirty="0">
                <a:solidFill>
                  <a:srgbClr val="331803"/>
                </a:solidFill>
                <a:latin typeface="Century Gothic" pitchFamily="34" charset="0"/>
              </a:rPr>
              <a:t>Konkurs </a:t>
            </a:r>
            <a:r>
              <a:rPr lang="pl-PL" sz="1350" b="1" dirty="0" smtClean="0">
                <a:solidFill>
                  <a:srgbClr val="331803"/>
                </a:solidFill>
                <a:latin typeface="Century Gothic" pitchFamily="34" charset="0"/>
              </a:rPr>
              <a:t>był adresowany </a:t>
            </a:r>
            <a:r>
              <a:rPr lang="pl-PL" sz="1350" b="1" dirty="0">
                <a:solidFill>
                  <a:srgbClr val="331803"/>
                </a:solidFill>
                <a:latin typeface="Century Gothic" pitchFamily="34" charset="0"/>
              </a:rPr>
              <a:t>do mieszkańców obszaru Lokalnej Grupy Działania Dolina Pilicy </a:t>
            </a:r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działającej na terenie gmin: Aleksandrów, Czerniewice, Drzewica, Inowłódz, Lubochnia, Mniszków, Opoczno (bez miasta Opoczno), Poświętne, Przedbórz, Rzeczyca, Sławno, Sulejów, Tomaszów </a:t>
            </a:r>
            <a:r>
              <a:rPr lang="pl-PL" sz="1350" dirty="0" smtClean="0">
                <a:solidFill>
                  <a:srgbClr val="331803"/>
                </a:solidFill>
                <a:latin typeface="Century Gothic" pitchFamily="34" charset="0"/>
              </a:rPr>
              <a:t>Mazowiecki </a:t>
            </a:r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(bez miasta Tomaszów), Wielgomłyny, Wolbórz.</a:t>
            </a:r>
          </a:p>
          <a:p>
            <a:r>
              <a:rPr lang="pl-PL" sz="1350" b="1" u="sng" dirty="0">
                <a:solidFill>
                  <a:srgbClr val="331803"/>
                </a:solidFill>
                <a:latin typeface="Century Gothic" pitchFamily="34" charset="0"/>
              </a:rPr>
              <a:t>Celem konkursu było:</a:t>
            </a:r>
            <a:endParaRPr lang="pl-PL" sz="1350" b="1" dirty="0">
              <a:solidFill>
                <a:srgbClr val="331803"/>
              </a:solidFill>
              <a:latin typeface="Century Gothic" pitchFamily="34" charset="0"/>
            </a:endParaRP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Pobudzanie wrażliwości i aktywności twórczej w dziedzinie poezji,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Wyeksponowanie istotnego i oryginalnego dla polskiej poezji wątku patriotycznego,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Promowanie utalentowanych poetów, integracja środowisk twórczych,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Rozbudzanie zainteresowania poezją wśród mieszkańców obszaru objętego działaniem </a:t>
            </a:r>
            <a:b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</a:br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  Stowarzyszenia „Dolina Pilicy”, 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Aktywizacja lokalnej społeczności,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Kształtowanie poczucia silnej więzi emocjonalnej, społecznej i kulturowej z własnym narodem, </a:t>
            </a:r>
            <a:b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</a:br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   z jego historią, tradycją i wartościami,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Popularyzowanie poezji o tematyce patriotycznej,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Utrwalanie poczucia dumy narodowej,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Rozwijanie zainteresowań historią i kulturą „dużej i małej Ojczyzny”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- Budowanie uczuć przywiązania do rodzinnej miejscowości i kraju oraz szacunku dla ludzi w niej  </a:t>
            </a:r>
            <a:b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</a:br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   mieszkających</a:t>
            </a:r>
          </a:p>
          <a:p>
            <a:r>
              <a:rPr lang="pl-PL" sz="1350" dirty="0">
                <a:solidFill>
                  <a:srgbClr val="331803"/>
                </a:solidFill>
                <a:latin typeface="Century Gothic" pitchFamily="34" charset="0"/>
              </a:rPr>
              <a:t> </a:t>
            </a:r>
          </a:p>
          <a:p>
            <a:r>
              <a:rPr lang="pl-PL" sz="1350" b="1" dirty="0">
                <a:solidFill>
                  <a:srgbClr val="331803"/>
                </a:solidFill>
                <a:latin typeface="Century Gothic" pitchFamily="34" charset="0"/>
              </a:rPr>
              <a:t>Komisja konkursowa wybrała laureatów w 3 kategoriach wiekowych.</a:t>
            </a:r>
          </a:p>
          <a:p>
            <a:pPr algn="just"/>
            <a:endParaRPr lang="pl-PL" sz="1350" dirty="0">
              <a:solidFill>
                <a:srgbClr val="331803"/>
              </a:solidFill>
              <a:latin typeface="Century Gothic" pitchFamily="34" charset="0"/>
            </a:endParaRPr>
          </a:p>
          <a:p>
            <a:pPr marL="285750" indent="-285750" algn="ctr">
              <a:buFontTx/>
              <a:buChar char="-"/>
            </a:pPr>
            <a:endParaRPr lang="pl-PL" sz="1350" dirty="0">
              <a:solidFill>
                <a:srgbClr val="331803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3087"/>
            <a:ext cx="9468544" cy="625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257175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I Konkurs Poezji Niepodległościowej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003798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Dziękujemy za Niepodległość…”</a:t>
            </a:r>
          </a:p>
          <a:p>
            <a:endParaRPr lang="pl-PL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  KATEGORIA: DO 13 LAT</a:t>
            </a:r>
          </a:p>
          <a:p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CC9900"/>
                </a:solidFill>
                <a:latin typeface="Century Gothic" pitchFamily="34" charset="0"/>
              </a:rPr>
              <a:t>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Nikodem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Malczewski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DO 13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„Złóżmy im hołd należycie”</a:t>
            </a:r>
          </a:p>
          <a:p>
            <a: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/>
            </a:r>
            <a:br>
              <a:rPr lang="pl-P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100 lat bez wojen, niewoli, katuszy,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aż lekko się robi na człowieczej duszy.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teraz możemy w naszym wolnym kraju,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jak Adam i Ewa w swoim pięknym raju.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Korzystać z wolności, swobody z rozsądkiem!!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brak równowagi może być początkiem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tego, co najgorsze dla każdego kraju: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zgliszcz, nędzy, zagłady, braku urodzaju.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Lecz w każdym Polaku jest serce czerwone,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modlitwą i wiarą bardzo umocnione.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 rytm tego serca mazurkiem rozbrzmiewa,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niech dziś cała Polska go razem odśpiewa.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Więc stańmy w szeregu, niech każdy w zadumie,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wyśpiewa swą wdzięczność najlepiej jak umie.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Czy mała dziewczynka, czy pan w kwiecie wieku,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nieważne bogaty, czy biedny człowieku.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Ku czci tych co za nas oddali swe życie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złóżmy im hołd należycie...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Wiktoria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Działak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DO 13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„Dziękujemy za Niepodległość!”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Jest na ziemi takie miejsce,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gdzie się zawsze wracać chce,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to rodzinny dom kochany, to Ojczyzna moja jest.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Tyle lat pod zaborami,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tyle walk, przelanej krwi,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aby wreszcie w wolnym kraju,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móc spokojnie dalej żyć.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Wiele dałaś patriotów,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wiele nazwisk stawnych też,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jestem dumna, żem jest Polką,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ten naród dzielny jest.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Choćby nie wiem co się działo,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 sercu zawsze będziesz mym.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Będę kochać szczerze, mocno,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wspierać do utraty sił!</a:t>
            </a: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III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Julia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Barul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DO 13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„Dziękujemy za Niepodległość..."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zielone łąki,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gdzie świerszcze cykają.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czerwone pola pokryte makami.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błękit nieba,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skowronka śpiew.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 wdzięczność,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powstańcze młody,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wyrazić dziś chcę.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to, że odszedłeś z tego świata.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Zbyt szybko i zbyt młodo.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Chwytając dzielnie za broń i stając do walki.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naszą biało czerwoną.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Kornelia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Sieczak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DO 13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„Ratujmy naszą Ojczyznę"</a:t>
            </a:r>
          </a:p>
          <a:p>
            <a:r>
              <a:rPr lang="pl-PL" sz="1600" dirty="0" smtClean="0">
                <a:latin typeface="Century Gothic" pitchFamily="34" charset="0"/>
              </a:rPr>
              <a:t/>
            </a:r>
            <a:br>
              <a:rPr lang="pl-PL" sz="1600" dirty="0" smtClean="0"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Zaszły chmury i zrobiło się ciemno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 świeciło słonko dopiero nade mną.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Zniknęła wolność Ojczyzny mojej,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wspólnego serca i duszy Twojej.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 Boże! Ratuj Ojczyznę naszą.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Ratuj swoje dzieci, które płaczą.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Wszyscy teraz się zbudźmy.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 rąk naszych kajdany zrzućmy.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Przepędźmy czarne chmury niewoli.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Niech już nigdy nas nikt nie zniewoli.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Stańmy na straży wolności.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Dla naszych dzieci w imię Niepodległości</a:t>
            </a:r>
            <a:r>
              <a:rPr lang="pl-PL" sz="1200" dirty="0" smtClean="0">
                <a:latin typeface="Century Gothic" pitchFamily="34" charset="0"/>
              </a:rPr>
              <a:t>.</a:t>
            </a:r>
            <a:endParaRPr lang="pl-PL" sz="12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6944"/>
            <a:ext cx="9217024" cy="545207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55576" y="195486"/>
            <a:ext cx="763284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W </a:t>
            </a:r>
            <a:r>
              <a:rPr lang="pl-PL" b="1" dirty="0">
                <a:solidFill>
                  <a:srgbClr val="331803"/>
                </a:solidFill>
                <a:latin typeface="Century Gothic" pitchFamily="34" charset="0"/>
              </a:rPr>
              <a:t>dniu 18 maja 2019 r. odbył się rajd pieszy szlakiem „Hubala”. </a:t>
            </a:r>
            <a:endParaRPr lang="pl-PL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just"/>
            <a:endParaRPr lang="pl-PL" sz="1600" dirty="0">
              <a:solidFill>
                <a:srgbClr val="331803"/>
              </a:solidFill>
              <a:latin typeface="Century Gothic" pitchFamily="34" charset="0"/>
            </a:endParaRPr>
          </a:p>
          <a:p>
            <a:pPr algn="just"/>
            <a:r>
              <a:rPr lang="pl-PL" sz="1600" u="sng" dirty="0">
                <a:solidFill>
                  <a:srgbClr val="331803"/>
                </a:solidFill>
                <a:latin typeface="Century Gothic" pitchFamily="34" charset="0"/>
              </a:rPr>
              <a:t>Trasa rajdu – 14 km: </a:t>
            </a:r>
            <a:endParaRPr lang="pl-PL" sz="1600" u="sng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just"/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Drzewica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ul. Słowackiego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  <a:sym typeface="Wingdings"/>
              </a:rPr>
              <a:t>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 las na południe od Drzewicy (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szlakiem „Hubala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”) 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/>
            </a:r>
            <a:b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</a:b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  <a:sym typeface="Wingdings"/>
              </a:rPr>
              <a:t>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dolina rzeki </a:t>
            </a:r>
            <a:r>
              <a:rPr lang="pl-PL" sz="1400" dirty="0" err="1">
                <a:solidFill>
                  <a:srgbClr val="331803"/>
                </a:solidFill>
                <a:latin typeface="Century Gothic" pitchFamily="34" charset="0"/>
              </a:rPr>
              <a:t>Brzuśni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  <a:sym typeface="Wingdings"/>
              </a:rPr>
              <a:t>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 Bieliny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  <a:sym typeface="Wingdings"/>
              </a:rPr>
              <a:t>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 powrót w kierunku Drzewicy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  <a:sym typeface="Wingdings"/>
              </a:rPr>
              <a:t>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 las przy ul. Sikorskiego 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/>
            </a:r>
            <a:b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</a:b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w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Drzewicy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.</a:t>
            </a:r>
          </a:p>
          <a:p>
            <a:pPr algn="just"/>
            <a:endParaRPr lang="pl-PL" sz="1000" dirty="0">
              <a:solidFill>
                <a:srgbClr val="331803"/>
              </a:solidFill>
              <a:latin typeface="Century Gothic" pitchFamily="34" charset="0"/>
            </a:endParaRPr>
          </a:p>
          <a:p>
            <a:pPr algn="just"/>
            <a:r>
              <a:rPr lang="pl-PL" sz="1600" u="sng" dirty="0">
                <a:solidFill>
                  <a:srgbClr val="331803"/>
                </a:solidFill>
                <a:latin typeface="Century Gothic" pitchFamily="34" charset="0"/>
              </a:rPr>
              <a:t>Celem rajdu było:</a:t>
            </a:r>
            <a:endParaRPr lang="pl-PL" sz="1600" dirty="0">
              <a:solidFill>
                <a:srgbClr val="331803"/>
              </a:solidFill>
              <a:latin typeface="Century Gothic" pitchFamily="34" charset="0"/>
            </a:endParaRPr>
          </a:p>
          <a:p>
            <a:pPr algn="just"/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Uczczenie pamięci żołnierzy poległych w czasie walki o odzyskanie 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  niepodległości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.</a:t>
            </a:r>
          </a:p>
          <a:p>
            <a:pPr algn="just"/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Kształtowanie postawy obywatelskiej 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- patriotycznej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wśród uczestników rajdu.</a:t>
            </a:r>
          </a:p>
          <a:p>
            <a:pPr algn="just"/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Promocja atrakcyjnych przyrodniczo terenów województwa łódzkiego.</a:t>
            </a:r>
          </a:p>
          <a:p>
            <a:pPr algn="just"/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Poznawanie obszaru gminy Drzewica, a także sąsiednich gmin.</a:t>
            </a:r>
          </a:p>
          <a:p>
            <a:pPr algn="just"/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- Upowszechnianie turystyki pieszej jako atrakcyjnej formy spędzania czasu.</a:t>
            </a:r>
          </a:p>
          <a:p>
            <a:pPr marL="285750" indent="-285750" algn="just">
              <a:buFontTx/>
              <a:buChar char="-"/>
            </a:pP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Integracja </a:t>
            </a:r>
            <a:r>
              <a:rPr lang="pl-PL" sz="1400" dirty="0">
                <a:solidFill>
                  <a:srgbClr val="331803"/>
                </a:solidFill>
                <a:latin typeface="Century Gothic" pitchFamily="34" charset="0"/>
              </a:rPr>
              <a:t>miłośników aktywnego wypoczynku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pl-PL" sz="1000" dirty="0">
              <a:solidFill>
                <a:srgbClr val="331803"/>
              </a:solidFill>
              <a:latin typeface="Century Gothic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600" u="sng" dirty="0">
                <a:solidFill>
                  <a:srgbClr val="331803"/>
                </a:solidFill>
                <a:latin typeface="Century Gothic" pitchFamily="34" charset="0"/>
              </a:rPr>
              <a:t>Uczestnicy rajdu brali udział w </a:t>
            </a:r>
            <a:r>
              <a:rPr lang="pl-PL" sz="1600" u="sng" dirty="0" smtClean="0">
                <a:solidFill>
                  <a:srgbClr val="331803"/>
                </a:solidFill>
                <a:latin typeface="Century Gothic" pitchFamily="34" charset="0"/>
              </a:rPr>
              <a:t>konkurencjach:</a:t>
            </a:r>
          </a:p>
          <a:p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- Rzut jajkiem w parach</a:t>
            </a:r>
          </a:p>
          <a:p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- Rzut szyszką do celu </a:t>
            </a:r>
          </a:p>
          <a:p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- </a:t>
            </a:r>
            <a:r>
              <a:rPr lang="pl-PL" sz="1400" dirty="0" err="1" smtClean="0">
                <a:solidFill>
                  <a:srgbClr val="331803"/>
                </a:solidFill>
                <a:latin typeface="Century Gothic" pitchFamily="34" charset="0"/>
              </a:rPr>
              <a:t>Slackline</a:t>
            </a:r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 – kto dłużej zachowa równowagę na taśmie </a:t>
            </a:r>
          </a:p>
          <a:p>
            <a:r>
              <a:rPr lang="pl-PL" sz="1400" dirty="0" smtClean="0">
                <a:solidFill>
                  <a:srgbClr val="331803"/>
                </a:solidFill>
                <a:latin typeface="Century Gothic" pitchFamily="34" charset="0"/>
              </a:rPr>
              <a:t>- Test historyczny/krzyżówka historyczna</a:t>
            </a:r>
          </a:p>
          <a:p>
            <a:pPr algn="just"/>
            <a:endParaRPr lang="pl-PL" sz="1400" dirty="0">
              <a:solidFill>
                <a:srgbClr val="331803"/>
              </a:solidFill>
              <a:latin typeface="Century Gothic" pitchFamily="34" charset="0"/>
            </a:endParaRPr>
          </a:p>
          <a:p>
            <a:pPr marL="285750" indent="-285750" algn="ctr">
              <a:buFontTx/>
              <a:buChar char="-"/>
            </a:pP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091464"/>
            <a:ext cx="2808312" cy="15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Zuzanna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Duchnik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DO 13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„Doczekałam się”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/>
            </a:r>
            <a:br>
              <a:rPr lang="pl-P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Niech orzeł biały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Koronę dumnie dzisiaj na głowie nosi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my Polacy - PAMIĘTAMY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Że dzień ten nadzieję przynosi.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Trzymaj więc głowę wysoko Polaku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dbaj o biało - czerwone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wolność I dobro naszej Ojczyzny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 marzeń i troski zrodzone.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DZIEKUJEMY za Święto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Odzyskania przez Polskę Niepodległości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Święto chwały i wolności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Dla polskiej godności!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92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503720"/>
            <a:ext cx="9324528" cy="6272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257175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I Konkurs Poezji Niepodległościowej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003798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Dziękujemy za Niepodległość…”</a:t>
            </a:r>
          </a:p>
          <a:p>
            <a:endParaRPr lang="pl-PL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  KATEGORIA:  14-19 LAT</a:t>
            </a:r>
          </a:p>
          <a:p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CC9900"/>
                </a:solidFill>
                <a:latin typeface="Century Gothic" pitchFamily="34" charset="0"/>
              </a:rPr>
              <a:t>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Natalia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Stachniak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 </a:t>
            </a:r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„Dziękujemy"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/>
            </a:r>
            <a:b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Dziękujemy za Niepodległość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wszyscy waleczni obywatele.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Dziękujemy za wytrwałość,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choć przeszkód było wiele.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Dziękujemy za patriotyzm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przekazywany pokoleniami.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Dziękujemy za polskość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okazywaną czynami.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Dziękujemy za to wszystko,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co się wydarzyło,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wygraną, za zwycięstwo,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ogromne męstwo.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Dziękujemy, że możemy nazywać się sami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Polakami -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Drzewiczanami</a:t>
            </a:r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.</a:t>
            </a:r>
            <a:endParaRPr lang="pl-PL" sz="1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Agata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Kowalska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„Po horyzont"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/>
            </a:r>
            <a:b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Przez kwiaty polne i zorze,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Przez jasnych obłoków blask,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Aż po horyzont, którego wzrok objąć nie może,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Szukam wciąż niezabliźnionych ran.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Popatrz na krzyże przydrożne,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 konary ugiętych drzew,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Popatrz na białe stokrotki na łące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kwiaty maków czerwone jak krew.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Popatrz na dzikie krzewy bzu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na pisklę uczące się latać.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 polne drogi, które pokrył kurz,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Popatrz w oczy matki po latach.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Wszystkie złe chwile budują te dobre,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Wszystko ma zamiar umacniać nas,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Więc proszę, miej w sercu swoim też Polskę,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Niech Cię umacnia do końca Twych lat.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III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Martyna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Mastalerek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Polska to moja Ojczyzna 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To mój kraj rodzinny.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Obca mi każda obczyzna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 tu każdy dom gościnny.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tu na polskiej ziemi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Rosną najpiękniejsze bzy.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Tu jestem między swymi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Tę ziemię zrosiły łzy.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Żyć w Polsce to moje zamiary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Honor Ojczyźnie dać muszę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 wymienię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ej na dolary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ej granice się nie ruszę.</a:t>
            </a:r>
          </a:p>
          <a:p>
            <a:r>
              <a:rPr lang="pl-PL" sz="1600" dirty="0" smtClean="0"/>
              <a:t> 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Julia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Bąkiewicz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„Ja i moja Ojczyzna"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/>
            </a:r>
            <a:b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Ojczyzno moja kochana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przez nieprzyjaciół obrażana.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Tyle lat w niewoli trzymana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Nareszcie wolna i nam oddana.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Piękne pola i łąki,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 drzewach przepiękne pąki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Teraz to wszystko mamy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czasem o to nie dbamy.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 tego my Polacy jesteśmy znani,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że najpiękniejszą Ojczyznę mamy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Kochać cię to za mało, trzeba o ciebie dbać,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by piękno i dobroć w Tobie rozkwitało.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Jak nasz kraj wszerz i wzdłuż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najpiękniejsze łany zbóż.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Gdyby przyszły dni ciemne i szare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Stanę w twej obronie ramię w ramię.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Michał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Larenta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14-19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„Piękna Drzewica”</a:t>
            </a:r>
          </a:p>
          <a:p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Gdybyś kiedyś przejeżdżał przez Drzewicę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spójrz, choć przez chwilę na tę okolicę.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Moja Drzewica to piękne strony.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Mieszkał tu Maciej Drzewicki – </a:t>
            </a:r>
            <a:r>
              <a:rPr lang="pl-PL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drzewiczanin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zasłużony.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Stoi tu przepiękny zamek renesansowy,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 także gotycki kościół czternastowiekowy.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Tuż za zamkiem dwór Szaniawskich wnet się rozpościera.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Zabytek </a:t>
            </a:r>
            <a:r>
              <a:rPr lang="pl-PL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ponadwiekowy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, czas tu nie dociera.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Nieco dalej, też w Drzewicy, przy Kobylańskich ulicy.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Stoi żelazny krzyż wiekowy, </a:t>
            </a:r>
          </a:p>
          <a:p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bok fabryki jest ponadczasowy.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Dziś żyjemy w wolnej Polsce, 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pięknej jak marzenie.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Dawne czasy przeminęły, tak jak oka mgnienie.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Dziś żyjemy w wolnej Polsce, 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wszystko nas zachwyca. 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Tak jak moja okolica, którą jest Drzewica.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Zawody strzelnicze przed wojną w Opoczn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32002"/>
            <a:ext cx="9721080" cy="6924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257175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I Konkurs Poezji Niepodległościowej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003798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Dziękujemy za Niepodległość…”</a:t>
            </a:r>
          </a:p>
          <a:p>
            <a:endParaRPr lang="pl-PL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  KATEGORIA:  OD 19 LAT</a:t>
            </a:r>
          </a:p>
          <a:p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576" y="411510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.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marL="285750" indent="-285750" algn="ctr">
              <a:buFontTx/>
              <a:buChar char="-"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0" y="596359"/>
            <a:ext cx="2677106" cy="17847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8" y="2715766"/>
            <a:ext cx="2677106" cy="17847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47" y="2715766"/>
            <a:ext cx="2677106" cy="178473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70" y="2723622"/>
            <a:ext cx="2665322" cy="17768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13" y="608327"/>
            <a:ext cx="2677106" cy="178473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47" y="584577"/>
            <a:ext cx="2677106" cy="17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CC9900"/>
                </a:solidFill>
                <a:latin typeface="Century Gothic" pitchFamily="34" charset="0"/>
              </a:rPr>
              <a:t>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Olga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Szymańska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259228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„Moja NIEPODLEGŁOŚĆ”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Kiedy myślę NIEPODLEGŁOŚĆ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serce z piersi się wyrywa,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jak po tych latach niewoli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Polska winna być szczęśliwa.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 tu waśnie,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ciągłe spory,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zawiść, zazdrość,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zakłamanie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w imię wolnej Polski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ciągłe z wrogiem układanie.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Jednak nie tracę nadziei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cieszę się moją wolnością,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Polak – choć wad ma wiele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umie dzielić się miłością.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372200" y="759931"/>
            <a:ext cx="26642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Dziękuję za NIEPODLEGŁOŚĆ,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Polskę na mapie świata,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to, że mogę mówić po polsku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i, że nad głową nie mam kata,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pola, łąki i lasy,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wioski i miasta wspaniałe,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wiarę, tradycje,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bogatą historię,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 nawet za boćki białe,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Dziękuję za to, że bez strachu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patrzę na błękit nieba,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uśmiech na twarzach bliskich…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Czegóż mi jeszcze potrzeba?</a:t>
            </a:r>
          </a:p>
          <a:p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Monika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Kłobucka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563888" y="544488"/>
            <a:ext cx="5184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„Niepodległość”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/>
            </a:r>
            <a:br>
              <a:rPr lang="pl-PL" sz="16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Urodziłam się w Polsce niepodległej,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Jako dziecko nie wiedziałam co, to znaczy,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 wiedziałam, że za naszą wolność,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Śmierć ponieśli moi drodzy rodacy.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Urodziłam się w Polsce niepodległej,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Dziś rozumiem, jakie wielkie to szczęście,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Mogę mówić i pisać po polsku,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Polskie szkoły i urzędy w moim mieście.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Urodziłam się w Polsce niepodległej,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Jestem dumna ze swojej polskości,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Jestem dumna, że mój syn jest Polakiem,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Ze możemy razem cieszyć się z wolności.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 gdy czasem coś mnie smuci, niepokoi,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Cofam się myślami sto lat w przeszłość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otuchy </a:t>
            </a:r>
            <a:r>
              <a:rPr lang="pl-PL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mi dodaje jedno 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słowo,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Najpiękniejsze słowo: NIEPODLEGŁOŚĆ.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331803"/>
                </a:solidFill>
                <a:latin typeface="Century Gothic" pitchFamily="34" charset="0"/>
              </a:rPr>
              <a:t>III miejsce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Euzebiusz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Gąsiorowski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563888" y="555526"/>
            <a:ext cx="51845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Bycie Polakiem to wielki zaszczyt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duże zobowiązanie,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musimy dbać o pokój na świecie,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rodzinę, wiarę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właściwe dzieci wychowanie.  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By wojen więcej nie było,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by żyć w dobrych czasach, 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 czuć trwogi i strachu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nie kryć się po lasach.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Dziękuję za Niepodległość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ty dziękuj młody człowieku!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Bóg, Honor, Ojczyzna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to wielka sprawa.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Jestem Polakiem!</a:t>
            </a: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dumą fakt ten mnie napawa.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Ewa</a:t>
            </a:r>
          </a:p>
          <a:p>
            <a:pPr algn="r"/>
            <a:r>
              <a:rPr lang="pl-P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Żak</a:t>
            </a: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80208"/>
            <a:ext cx="518457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„Jestem Ci wdzięczna, Polsko!”</a:t>
            </a:r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9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Historia – jak dotąd – potraktowała mnie łaskawie.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Urodziłam się w wolnym kraju.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 zaborach i latach niewoli wiem tylko z książek.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Walka w imię wolnej ojczyzny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bądź słownikowo – w duchu narodowowyzwoleńczym –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to dobrze znane mi podręcznikowe hasło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temat rozpatrywany na lekcjach historii.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Wiem zatem, że niegdyś – gdy Polska była zakuta w kajdany –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 niepodległości śniły miliony rodaków.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Ojczyzna wolna była żarem tlącym się w sercach.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Snem i marzeniem tak wielkiej miary,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że życie za nią szli oddać młodzi i starzy.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Szli z wiarą, że Polska się podniesie – choć pobita, powstanie z kolan.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Dlatego, Polsko, moja Ojczyzno, dziękuję Ci za niepodległość –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braterstwo i solidarność, podjętą w chwilach wielkiej próby.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Dziękuję za kwitnące czerwone maki – symbol bohaterstwa –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 powiew flagi biało-czerwonej i melodię hymnu.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Dziękuję za polski język – za romantyczne frazy poetów –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Norwida, Mickiewicza oraz Słowackiego,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 których dostrzegam dręczącą tęsknotę za wolną ojczyzną.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Kreślą w mym sercu obraz tamtych dni,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przenoszą mnie do wzniosłych uczuć, myśli i snów.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 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Dziś, sto lat od odzyskania upragnionej wolności,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jestem Ci wdzięczna, Polsko,</a:t>
            </a:r>
          </a:p>
          <a:p>
            <a:r>
              <a:rPr lang="pl-P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że nie umarłaś i żyjesz, choć wykrwawiałaś się tysiące razy.</a:t>
            </a:r>
            <a:endParaRPr lang="pl-PL" sz="1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1401604" cy="5143500"/>
          </a:xfrm>
          <a:prstGeom prst="rect">
            <a:avLst/>
          </a:prstGeom>
        </p:spPr>
      </p:pic>
      <p:cxnSp>
        <p:nvCxnSpPr>
          <p:cNvPr id="17" name="Łącznik prosty 16"/>
          <p:cNvCxnSpPr/>
          <p:nvPr/>
        </p:nvCxnSpPr>
        <p:spPr>
          <a:xfrm>
            <a:off x="1835696" y="0"/>
            <a:ext cx="0" cy="51435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107504" y="0"/>
            <a:ext cx="16206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rgbClr val="1C5A26"/>
                </a:solidFill>
                <a:latin typeface="Century Gothic" pitchFamily="34" charset="0"/>
              </a:rPr>
              <a:t>wyróżnienie</a:t>
            </a:r>
          </a:p>
          <a:p>
            <a:pPr algn="r"/>
            <a:endParaRPr lang="pl-PL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Stanisława</a:t>
            </a:r>
          </a:p>
          <a:p>
            <a:pPr algn="r"/>
            <a:r>
              <a:rPr lang="pl-P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Kothe</a:t>
            </a:r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endParaRPr lang="pl-PL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pl-PL" sz="14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OD 19 LAT</a:t>
            </a:r>
            <a:endParaRPr lang="pl-PL" sz="14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563888" y="555526"/>
            <a:ext cx="51845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„Wolność”</a:t>
            </a:r>
          </a:p>
          <a:p>
            <a:endParaRPr lang="pl-PL" sz="1600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Niepodległość! – jakże wielkie słowo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Któż ogarnie czynem czy głową.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100 lat niepodległości, jakże to długi czas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wiedzą to wszyscy Polacy i każdy z nas.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 historii tegoż Stulecia… gnębił nas nie jeden wróg.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Ci którzy walczyli w obronie naszych ziem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wszyscy którzy polegli i do dziś żyjący.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To każdy z nich przyzna </a:t>
            </a:r>
          </a:p>
          <a:p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ż</a:t>
            </a: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 najważniejszym hasłem było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Bóg, Honor, Ojczyzna.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 nich trzeba pamiętać i przekazywać pokoleniom,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pamięć jest najważniejsza z historią idąc w parze.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 nigdy się nie cofa jak wskazówki w zegarze.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Cieszmy się tą wolnością, żyjąc w wolnym kraju.</a:t>
            </a:r>
            <a:b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</a:br>
            <a:r>
              <a:rPr lang="pl-PL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Bo żyć w wolnej Ojczyźnie, to żyć tak jak w raju!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5536" y="1268055"/>
            <a:ext cx="19442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CC9900"/>
                </a:solidFill>
                <a:latin typeface="Century Gothic" pitchFamily="34" charset="0"/>
              </a:rPr>
              <a:t>I miejsca</a:t>
            </a: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Nikodem Malczewski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do 13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Natalia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Stachniak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Olga Szymańska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endParaRPr lang="pl-PL" sz="1400" b="1" dirty="0" smtClean="0">
              <a:solidFill>
                <a:srgbClr val="CC9900"/>
              </a:solidFill>
              <a:latin typeface="Century Gothic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41151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LAUREACI:</a:t>
            </a: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55776" y="1279088"/>
            <a:ext cx="194421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miejsca</a:t>
            </a: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Wiktoria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Działak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do 13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Agata Kowalska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Monika Kłobucka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44008" y="1290702"/>
            <a:ext cx="1944216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331803"/>
                </a:solidFill>
                <a:latin typeface="Century Gothic" pitchFamily="34" charset="0"/>
              </a:rPr>
              <a:t>III miejsca</a:t>
            </a: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Julia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Barul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do 13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Martyna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Mastalerek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Euzebiusz Gąsiorowski</a:t>
            </a: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732240" y="1275606"/>
            <a:ext cx="1944216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1C5A26"/>
                </a:solidFill>
                <a:latin typeface="Century Gothic" pitchFamily="34" charset="0"/>
              </a:rPr>
              <a:t>wyróżnienia</a:t>
            </a:r>
          </a:p>
          <a:p>
            <a:pPr algn="ctr"/>
            <a:endParaRPr lang="pl-PL" sz="1600" b="1" dirty="0" smtClean="0">
              <a:solidFill>
                <a:srgbClr val="1C5A26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1C5A26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Kornelia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Sieczak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Zuzanna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Duchnik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do 13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Julia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Bąkiewicz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Michał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Larenta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14-19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Ewa Żak</a:t>
            </a:r>
          </a:p>
          <a:p>
            <a:pPr algn="ctr"/>
            <a:r>
              <a:rPr lang="pl-PL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Stanisława </a:t>
            </a:r>
            <a:r>
              <a:rPr lang="pl-PL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Kothe</a:t>
            </a:r>
            <a:endParaRPr lang="pl-PL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( kategoria: od 19 lat 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endParaRPr lang="pl-PL" sz="1600" b="1" dirty="0" smtClean="0">
              <a:solidFill>
                <a:srgbClr val="1C5A26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zry gerla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-1100658"/>
            <a:ext cx="9540552" cy="6829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16944"/>
            <a:ext cx="9217024" cy="545207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757456" y="311444"/>
            <a:ext cx="7632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rgbClr val="331803"/>
                </a:solidFill>
                <a:latin typeface="Century Gothic" pitchFamily="34" charset="0"/>
              </a:rPr>
              <a:t>Spotkanie integracyjne</a:t>
            </a:r>
            <a:endParaRPr lang="pl-PL" dirty="0">
              <a:solidFill>
                <a:srgbClr val="331803"/>
              </a:solidFill>
              <a:latin typeface="Century Gothic" pitchFamily="34" charset="0"/>
            </a:endParaRPr>
          </a:p>
          <a:p>
            <a:pPr algn="just"/>
            <a:r>
              <a:rPr lang="pl-PL" b="1" dirty="0">
                <a:solidFill>
                  <a:srgbClr val="331803"/>
                </a:solidFill>
                <a:latin typeface="Century Gothic" pitchFamily="34" charset="0"/>
              </a:rPr>
              <a:t> </a:t>
            </a:r>
            <a:endParaRPr lang="pl-PL" dirty="0">
              <a:solidFill>
                <a:srgbClr val="331803"/>
              </a:solidFill>
              <a:latin typeface="Century Gothic" pitchFamily="34" charset="0"/>
            </a:endParaRPr>
          </a:p>
          <a:p>
            <a:pPr algn="just"/>
            <a:r>
              <a:rPr lang="pl-PL" dirty="0">
                <a:solidFill>
                  <a:srgbClr val="331803"/>
                </a:solidFill>
                <a:latin typeface="Century Gothic" pitchFamily="34" charset="0"/>
              </a:rPr>
              <a:t>Podczas spotkania integracyjnego, które odbyło się 29 czerwca b.r. w siedzibie Regionalnego Centrum Kultury w Drzewicy odbyło się podsumowanie realizacji </a:t>
            </a:r>
            <a:r>
              <a:rPr lang="pl-PL" dirty="0" smtClean="0">
                <a:solidFill>
                  <a:srgbClr val="331803"/>
                </a:solidFill>
                <a:latin typeface="Century Gothic" pitchFamily="34" charset="0"/>
              </a:rPr>
              <a:t>projektu „Budowanie </a:t>
            </a:r>
            <a:r>
              <a:rPr lang="pl-PL" dirty="0">
                <a:solidFill>
                  <a:srgbClr val="331803"/>
                </a:solidFill>
                <a:latin typeface="Century Gothic" pitchFamily="34" charset="0"/>
              </a:rPr>
              <a:t>tożsamości historycznej wśród mieszkańców obszaru działania LGD Stowarzyszenia Dolina Pilicy</a:t>
            </a:r>
            <a:r>
              <a:rPr lang="pl-PL" dirty="0" smtClean="0">
                <a:solidFill>
                  <a:srgbClr val="331803"/>
                </a:solidFill>
                <a:latin typeface="Century Gothic" pitchFamily="34" charset="0"/>
              </a:rPr>
              <a:t>”.  </a:t>
            </a:r>
            <a:r>
              <a:rPr lang="pl-PL" dirty="0">
                <a:solidFill>
                  <a:srgbClr val="331803"/>
                </a:solidFill>
                <a:latin typeface="Century Gothic" pitchFamily="34" charset="0"/>
              </a:rPr>
              <a:t>Ogłoszono wyniki konkursów niepodległościowych. Odczytano zwycięskie wiersze, zaprezentowano wystawę prac plastycznych zgłoszonych do konkursu oraz wręczono nagrody laureatom tych konkursów. </a:t>
            </a:r>
          </a:p>
          <a:p>
            <a:pPr marL="285750" indent="-285750" algn="ctr">
              <a:buFontTx/>
              <a:buChar char="-"/>
            </a:pP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6" y="3219822"/>
            <a:ext cx="7702976" cy="15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91" y="2615184"/>
            <a:ext cx="2583393" cy="171107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77" y="629456"/>
            <a:ext cx="2583393" cy="171107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2" y="627534"/>
            <a:ext cx="2583393" cy="17110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78" y="2571750"/>
            <a:ext cx="2583393" cy="171107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91" y="629456"/>
            <a:ext cx="2583393" cy="171107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3" y="2571750"/>
            <a:ext cx="2583393" cy="17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9" y="2715766"/>
            <a:ext cx="2586694" cy="171326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40" y="668862"/>
            <a:ext cx="2586694" cy="171326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49" y="704806"/>
            <a:ext cx="2586694" cy="17132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50" y="2715765"/>
            <a:ext cx="2586694" cy="171326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7" y="699542"/>
            <a:ext cx="2579523" cy="17132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41" y="2743394"/>
            <a:ext cx="2586694" cy="16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27584" y="1134619"/>
            <a:ext cx="223224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CC9900"/>
                </a:solidFill>
                <a:latin typeface="Century Gothic" pitchFamily="34" charset="0"/>
              </a:rPr>
              <a:t>I miejsca</a:t>
            </a:r>
          </a:p>
          <a:p>
            <a:pPr algn="ctr"/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Maria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Smolarska</a:t>
            </a:r>
          </a:p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Karolina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Bąkiewicz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r</a:t>
            </a:r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zut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jajkiem w parach</a:t>
            </a:r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Jacek </a:t>
            </a:r>
            <a:r>
              <a:rPr lang="pl-PL" sz="1200" b="1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Wojtarek</a:t>
            </a:r>
            <a:endParaRPr lang="pl-PL" sz="1200" b="1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(rzut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szyszką do </a:t>
            </a:r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celu)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Karolina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Bąkiewicz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pl-PL" sz="1100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slackline</a:t>
            </a:r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Waldemar </a:t>
            </a:r>
            <a:r>
              <a:rPr lang="pl-PL" sz="1200" b="1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Pęczkowski</a:t>
            </a:r>
            <a:endParaRPr lang="pl-PL" sz="1200" b="1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(test historyczny</a:t>
            </a:r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68" y="41151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LAUREATAMI poszczególnych konkurencji zostali:</a:t>
            </a:r>
            <a:endParaRPr lang="pl-PL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81890" y="1134619"/>
            <a:ext cx="205222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II miejsca</a:t>
            </a:r>
          </a:p>
          <a:p>
            <a:pPr algn="ctr"/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Nikodem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Malczewski </a:t>
            </a:r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Martyna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Chrobak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(rzut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jajkiem w parach)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Wiktor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Bąkiewicz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(rzut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szyszką do celu)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Joanna </a:t>
            </a:r>
            <a:r>
              <a:rPr lang="pl-PL" sz="1200" b="1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Kalużna</a:t>
            </a:r>
            <a:endParaRPr lang="pl-PL" sz="1200" b="1" dirty="0" smtClean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pl-PL" sz="1100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slackline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Monika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Madej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(test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historyczny</a:t>
            </a:r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)</a:t>
            </a:r>
            <a:endParaRPr lang="pl-PL" sz="1600" b="1" dirty="0" smtClean="0">
              <a:solidFill>
                <a:srgbClr val="CC9900"/>
              </a:solidFill>
              <a:latin typeface="Century Gothic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300192" y="1134619"/>
            <a:ext cx="194421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331803"/>
                </a:solidFill>
                <a:latin typeface="Century Gothic" pitchFamily="34" charset="0"/>
              </a:rPr>
              <a:t>III miejsca</a:t>
            </a:r>
          </a:p>
          <a:p>
            <a:pPr algn="ctr"/>
            <a:endParaRPr lang="pl-PL" sz="1600" b="1" dirty="0" smtClean="0">
              <a:solidFill>
                <a:srgbClr val="331803"/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Wiktoria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Kwaśniak </a:t>
            </a:r>
          </a:p>
          <a:p>
            <a:pPr algn="ctr"/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Olga Kowalska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(rzut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jajkiem w parach)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Jakub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Grzegorczyk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(rzut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szyszką do celu)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Martyna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Chrobak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pl-PL" sz="1100" dirty="0" err="1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slackline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)</a:t>
            </a: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2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Irena </a:t>
            </a:r>
            <a:r>
              <a:rPr lang="pl-PL" sz="12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Kwiecień</a:t>
            </a:r>
          </a:p>
          <a:p>
            <a:pPr algn="ctr"/>
            <a:r>
              <a:rPr lang="pl-PL"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(test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historyczny</a:t>
            </a:r>
            <a:r>
              <a:rPr lang="pl-PL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)</a:t>
            </a:r>
            <a:endParaRPr lang="pl-PL" sz="1600" b="1" dirty="0" smtClean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043608" y="4519309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Zwycięzcy otrzymali 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nagrody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rzeczowe.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2633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8134"/>
            <a:ext cx="2503921" cy="166305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4" y="699542"/>
            <a:ext cx="2503921" cy="16630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99542"/>
            <a:ext cx="2503921" cy="16630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2605"/>
            <a:ext cx="2503921" cy="16630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699542"/>
            <a:ext cx="2503921" cy="166305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36" y="2638134"/>
            <a:ext cx="2503921" cy="16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nor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3638"/>
            <a:ext cx="9144000" cy="2359862"/>
          </a:xfrm>
          <a:prstGeom prst="rect">
            <a:avLst/>
          </a:prstGeom>
        </p:spPr>
      </p:pic>
      <p:pic>
        <p:nvPicPr>
          <p:cNvPr id="3" name="Obraz 2" descr="logo przezroc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71550"/>
            <a:ext cx="1823226" cy="1842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69508"/>
            <a:ext cx="7128792" cy="1141521"/>
          </a:xfrm>
          <a:prstGeom prst="rect">
            <a:avLst/>
          </a:prstGeom>
        </p:spPr>
      </p:pic>
      <p:pic>
        <p:nvPicPr>
          <p:cNvPr id="7" name="Obraz 6" descr="panor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761"/>
            <a:ext cx="7773868" cy="1479869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50022" y="2427734"/>
            <a:ext cx="8352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Materiał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opracowany przez  Towarzystwo Przyjaciół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Drzewicy.</a:t>
            </a:r>
            <a:r>
              <a:rPr lang="pl-PL" sz="8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Instytucja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Zarządzająca PROW 2014-2020 – Minister Rolnictwa i Rozwoju Wsi.</a:t>
            </a:r>
          </a:p>
          <a:p>
            <a:pPr algn="ctr"/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„Europejski Fundusz Rolny na rzecz Rozwoju Obszarów 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Wiejskich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: Europa inwestująca w obszary wiejskie</a:t>
            </a:r>
            <a:r>
              <a:rPr lang="pl-PL" sz="8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”.</a:t>
            </a:r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endParaRPr lang="pl-PL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Materiał współfinansowany ze środków Unii Europejskiej w ramach działania </a:t>
            </a:r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19.</a:t>
            </a:r>
          </a:p>
          <a:p>
            <a:pPr algn="ctr"/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„Wsparcie dla rozwoju lokalnego </a:t>
            </a:r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w </a:t>
            </a: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ramach inicjatywy LEADER” </a:t>
            </a:r>
            <a:r>
              <a:rPr lang="pl-PL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Programu </a:t>
            </a: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Rozwoju Obszarów Wiejskich na lata 2014-2020. </a:t>
            </a:r>
          </a:p>
          <a:p>
            <a:pPr algn="ctr"/>
            <a:endParaRPr lang="pl-PL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950212" y="1797465"/>
            <a:ext cx="28825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PODSUMOWANIE PROJEKTU</a:t>
            </a:r>
          </a:p>
          <a:p>
            <a:pPr algn="ctr"/>
            <a:endParaRPr lang="pl-P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ctr"/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Autor: Anna Woźniak</a:t>
            </a:r>
          </a:p>
          <a:p>
            <a:pPr algn="ctr"/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29.06.2019r.</a:t>
            </a:r>
            <a:endParaRPr lang="pl-PL" sz="11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7504" y="115652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accent2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entury Gothic" pitchFamily="34" charset="0"/>
              </a:rPr>
              <a:t>„BUDOWANIE TOŻSAMOŚCI HISTORYCZNEJ WŚRÓD MIESZKAŃCÓW </a:t>
            </a:r>
          </a:p>
          <a:p>
            <a:pPr algn="ctr"/>
            <a:r>
              <a:rPr lang="pl-PL" b="1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74000">
                      <a:schemeClr val="accent2">
                        <a:lumMod val="7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entury Gothic" pitchFamily="34" charset="0"/>
              </a:rPr>
              <a:t>OBSZARU DZIAŁANIA LGD STOWARZYSZENIA DOLINA PILICY”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306"/>
            <a:ext cx="9144000" cy="1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ol nozy 1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84998"/>
            <a:ext cx="9144000" cy="675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310774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    konkurs plastyczny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560" y="3581603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„ Kiedy myślę, OJCZYZNA… ”</a:t>
            </a:r>
            <a:endParaRPr lang="pl-PL" sz="2800" b="1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Obraz 5" descr="bab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-194903"/>
            <a:ext cx="4104456" cy="5554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1272</Words>
  <Application>Microsoft Office PowerPoint</Application>
  <PresentationFormat>Pokaz na ekranie (16:9)</PresentationFormat>
  <Paragraphs>1260</Paragraphs>
  <Slides>72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78" baseType="lpstr">
      <vt:lpstr>Arial</vt:lpstr>
      <vt:lpstr>Calibri</vt:lpstr>
      <vt:lpstr>Century Gothic</vt:lpstr>
      <vt:lpstr>Corbel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OLGA</dc:creator>
  <cp:lastModifiedBy>Anna Woźniak</cp:lastModifiedBy>
  <cp:revision>131</cp:revision>
  <cp:lastPrinted>2019-07-23T11:46:08Z</cp:lastPrinted>
  <dcterms:created xsi:type="dcterms:W3CDTF">2019-06-24T18:44:02Z</dcterms:created>
  <dcterms:modified xsi:type="dcterms:W3CDTF">2019-07-23T11:51:25Z</dcterms:modified>
</cp:coreProperties>
</file>